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51DE781-C1F1-468B-A466-58E5CFEB8BF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801518-98F3-49C2-B8BF-02DFA75D6737}" v="18" dt="2021-03-29T07:00:45.8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Schejbalová" userId="8a78b2e45f59cdd5" providerId="LiveId" clId="{99801518-98F3-49C2-B8BF-02DFA75D6737}"/>
    <pc:docChg chg="modSld">
      <pc:chgData name="Monika Schejbalová" userId="8a78b2e45f59cdd5" providerId="LiveId" clId="{99801518-98F3-49C2-B8BF-02DFA75D6737}" dt="2021-03-29T07:00:45.891" v="17" actId="20577"/>
      <pc:docMkLst>
        <pc:docMk/>
      </pc:docMkLst>
      <pc:sldChg chg="modSp">
        <pc:chgData name="Monika Schejbalová" userId="8a78b2e45f59cdd5" providerId="LiveId" clId="{99801518-98F3-49C2-B8BF-02DFA75D6737}" dt="2021-03-29T07:00:45.891" v="17" actId="20577"/>
        <pc:sldMkLst>
          <pc:docMk/>
          <pc:sldMk cId="2143418232" sldId="263"/>
        </pc:sldMkLst>
        <pc:spChg chg="mod">
          <ac:chgData name="Monika Schejbalová" userId="8a78b2e45f59cdd5" providerId="LiveId" clId="{99801518-98F3-49C2-B8BF-02DFA75D6737}" dt="2021-03-29T07:00:45.891" v="17" actId="20577"/>
          <ac:spMkLst>
            <pc:docMk/>
            <pc:sldMk cId="2143418232" sldId="263"/>
            <ac:spMk id="12" creationId="{0B2175B9-FC26-4705-B51E-F8F21EA755A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3C60E1-C184-46F2-9317-43C91D62B9E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B5C31D9-9EA8-4DDC-A5D7-0EFECB827F2B}">
      <dgm:prSet/>
      <dgm:spPr/>
      <dgm:t>
        <a:bodyPr/>
        <a:lstStyle/>
        <a:p>
          <a:r>
            <a:rPr lang="cs-CZ"/>
            <a:t>Prezentace obsahuje:</a:t>
          </a:r>
          <a:endParaRPr lang="en-US"/>
        </a:p>
      </dgm:t>
    </dgm:pt>
    <dgm:pt modelId="{CD3BC726-4C8A-402B-BCEF-B2FA6A718A2D}" type="parTrans" cxnId="{2DBF2383-6CF2-4A88-88C8-CC065949C724}">
      <dgm:prSet/>
      <dgm:spPr/>
      <dgm:t>
        <a:bodyPr/>
        <a:lstStyle/>
        <a:p>
          <a:endParaRPr lang="en-US"/>
        </a:p>
      </dgm:t>
    </dgm:pt>
    <dgm:pt modelId="{40F38D51-FEC5-427D-B28B-2901A6267596}" type="sibTrans" cxnId="{2DBF2383-6CF2-4A88-88C8-CC065949C724}">
      <dgm:prSet/>
      <dgm:spPr/>
      <dgm:t>
        <a:bodyPr/>
        <a:lstStyle/>
        <a:p>
          <a:endParaRPr lang="en-US"/>
        </a:p>
      </dgm:t>
    </dgm:pt>
    <dgm:pt modelId="{8620F21B-8822-40DB-B208-47AAB8E6738D}">
      <dgm:prSet/>
      <dgm:spPr/>
      <dgm:t>
        <a:bodyPr/>
        <a:lstStyle/>
        <a:p>
          <a:r>
            <a:rPr lang="cs-CZ"/>
            <a:t>výklad – rozlišení PK postupně rozvíjejícího a několikanásobného</a:t>
          </a:r>
          <a:endParaRPr lang="en-US"/>
        </a:p>
      </dgm:t>
    </dgm:pt>
    <dgm:pt modelId="{137FEB5B-0A1C-4B9E-B509-F74F4DD9A0DA}" type="parTrans" cxnId="{496E4985-1D93-453F-A0D9-54D885D55F2E}">
      <dgm:prSet/>
      <dgm:spPr/>
      <dgm:t>
        <a:bodyPr/>
        <a:lstStyle/>
        <a:p>
          <a:endParaRPr lang="en-US"/>
        </a:p>
      </dgm:t>
    </dgm:pt>
    <dgm:pt modelId="{07A6FECC-8F38-4890-8647-BE77ABA3B6D4}" type="sibTrans" cxnId="{496E4985-1D93-453F-A0D9-54D885D55F2E}">
      <dgm:prSet/>
      <dgm:spPr/>
      <dgm:t>
        <a:bodyPr/>
        <a:lstStyle/>
        <a:p>
          <a:endParaRPr lang="en-US"/>
        </a:p>
      </dgm:t>
    </dgm:pt>
    <dgm:pt modelId="{DA28E181-64D5-49EB-9CED-22EDEA3C162A}">
      <dgm:prSet/>
      <dgm:spPr/>
      <dgm:t>
        <a:bodyPr/>
        <a:lstStyle/>
        <a:p>
          <a:r>
            <a:rPr lang="cs-CZ"/>
            <a:t>cvičení na rozlišení obou PK</a:t>
          </a:r>
          <a:endParaRPr lang="en-US"/>
        </a:p>
      </dgm:t>
    </dgm:pt>
    <dgm:pt modelId="{FB9D4DB0-FC60-4711-9155-40F1AEDA5D76}" type="parTrans" cxnId="{CDB6B8A8-38DA-4676-AF8A-2A5BC04FC037}">
      <dgm:prSet/>
      <dgm:spPr/>
      <dgm:t>
        <a:bodyPr/>
        <a:lstStyle/>
        <a:p>
          <a:endParaRPr lang="en-US"/>
        </a:p>
      </dgm:t>
    </dgm:pt>
    <dgm:pt modelId="{B77BB316-52A6-4B2A-ABE4-AB7E1A44FA10}" type="sibTrans" cxnId="{CDB6B8A8-38DA-4676-AF8A-2A5BC04FC037}">
      <dgm:prSet/>
      <dgm:spPr/>
      <dgm:t>
        <a:bodyPr/>
        <a:lstStyle/>
        <a:p>
          <a:endParaRPr lang="en-US"/>
        </a:p>
      </dgm:t>
    </dgm:pt>
    <dgm:pt modelId="{BCAC04DB-1B61-4162-86AA-B8CFF2C38B9E}">
      <dgm:prSet/>
      <dgm:spPr/>
      <dgm:t>
        <a:bodyPr/>
        <a:lstStyle/>
        <a:p>
          <a:r>
            <a:rPr lang="cs-CZ"/>
            <a:t>zápis do školního sešitu</a:t>
          </a:r>
          <a:endParaRPr lang="en-US"/>
        </a:p>
      </dgm:t>
    </dgm:pt>
    <dgm:pt modelId="{ED466857-B827-4922-BD76-6C9849513917}" type="parTrans" cxnId="{9211EC48-8A94-4E6C-BC51-616A129E723B}">
      <dgm:prSet/>
      <dgm:spPr/>
      <dgm:t>
        <a:bodyPr/>
        <a:lstStyle/>
        <a:p>
          <a:endParaRPr lang="en-US"/>
        </a:p>
      </dgm:t>
    </dgm:pt>
    <dgm:pt modelId="{8C8CF351-5C52-40C7-995F-3B6F49C6F937}" type="sibTrans" cxnId="{9211EC48-8A94-4E6C-BC51-616A129E723B}">
      <dgm:prSet/>
      <dgm:spPr/>
      <dgm:t>
        <a:bodyPr/>
        <a:lstStyle/>
        <a:p>
          <a:endParaRPr lang="en-US"/>
        </a:p>
      </dgm:t>
    </dgm:pt>
    <dgm:pt modelId="{307B911B-A93B-46EA-A742-58F3BF15CA10}" type="pres">
      <dgm:prSet presAssocID="{A03C60E1-C184-46F2-9317-43C91D62B9E5}" presName="linear" presStyleCnt="0">
        <dgm:presLayoutVars>
          <dgm:animLvl val="lvl"/>
          <dgm:resizeHandles val="exact"/>
        </dgm:presLayoutVars>
      </dgm:prSet>
      <dgm:spPr/>
    </dgm:pt>
    <dgm:pt modelId="{38041D2F-4983-487E-8A06-6D0EBC443C87}" type="pres">
      <dgm:prSet presAssocID="{EB5C31D9-9EA8-4DDC-A5D7-0EFECB827F2B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6704209-BB3F-4BE2-8B73-39A506867660}" type="pres">
      <dgm:prSet presAssocID="{EB5C31D9-9EA8-4DDC-A5D7-0EFECB827F2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0AFBE31-04FB-48E7-BD46-00031B5108D9}" type="presOf" srcId="{BCAC04DB-1B61-4162-86AA-B8CFF2C38B9E}" destId="{96704209-BB3F-4BE2-8B73-39A506867660}" srcOrd="0" destOrd="2" presId="urn:microsoft.com/office/officeart/2005/8/layout/vList2"/>
    <dgm:cxn modelId="{808E3865-FFBC-4DAB-94BB-D67083471822}" type="presOf" srcId="{A03C60E1-C184-46F2-9317-43C91D62B9E5}" destId="{307B911B-A93B-46EA-A742-58F3BF15CA10}" srcOrd="0" destOrd="0" presId="urn:microsoft.com/office/officeart/2005/8/layout/vList2"/>
    <dgm:cxn modelId="{9211EC48-8A94-4E6C-BC51-616A129E723B}" srcId="{EB5C31D9-9EA8-4DDC-A5D7-0EFECB827F2B}" destId="{BCAC04DB-1B61-4162-86AA-B8CFF2C38B9E}" srcOrd="2" destOrd="0" parTransId="{ED466857-B827-4922-BD76-6C9849513917}" sibTransId="{8C8CF351-5C52-40C7-995F-3B6F49C6F937}"/>
    <dgm:cxn modelId="{3C4D9459-6BEB-4C9A-9B38-F73F0A99F3B5}" type="presOf" srcId="{8620F21B-8822-40DB-B208-47AAB8E6738D}" destId="{96704209-BB3F-4BE2-8B73-39A506867660}" srcOrd="0" destOrd="0" presId="urn:microsoft.com/office/officeart/2005/8/layout/vList2"/>
    <dgm:cxn modelId="{2DBF2383-6CF2-4A88-88C8-CC065949C724}" srcId="{A03C60E1-C184-46F2-9317-43C91D62B9E5}" destId="{EB5C31D9-9EA8-4DDC-A5D7-0EFECB827F2B}" srcOrd="0" destOrd="0" parTransId="{CD3BC726-4C8A-402B-BCEF-B2FA6A718A2D}" sibTransId="{40F38D51-FEC5-427D-B28B-2901A6267596}"/>
    <dgm:cxn modelId="{496E4985-1D93-453F-A0D9-54D885D55F2E}" srcId="{EB5C31D9-9EA8-4DDC-A5D7-0EFECB827F2B}" destId="{8620F21B-8822-40DB-B208-47AAB8E6738D}" srcOrd="0" destOrd="0" parTransId="{137FEB5B-0A1C-4B9E-B509-F74F4DD9A0DA}" sibTransId="{07A6FECC-8F38-4890-8647-BE77ABA3B6D4}"/>
    <dgm:cxn modelId="{CDB6B8A8-38DA-4676-AF8A-2A5BC04FC037}" srcId="{EB5C31D9-9EA8-4DDC-A5D7-0EFECB827F2B}" destId="{DA28E181-64D5-49EB-9CED-22EDEA3C162A}" srcOrd="1" destOrd="0" parTransId="{FB9D4DB0-FC60-4711-9155-40F1AEDA5D76}" sibTransId="{B77BB316-52A6-4B2A-ABE4-AB7E1A44FA10}"/>
    <dgm:cxn modelId="{24FB15AF-0D37-4224-9FD5-C6884B2D6102}" type="presOf" srcId="{DA28E181-64D5-49EB-9CED-22EDEA3C162A}" destId="{96704209-BB3F-4BE2-8B73-39A506867660}" srcOrd="0" destOrd="1" presId="urn:microsoft.com/office/officeart/2005/8/layout/vList2"/>
    <dgm:cxn modelId="{0DA4E3D9-5D96-4A49-8751-1AD8EB8ACA10}" type="presOf" srcId="{EB5C31D9-9EA8-4DDC-A5D7-0EFECB827F2B}" destId="{38041D2F-4983-487E-8A06-6D0EBC443C87}" srcOrd="0" destOrd="0" presId="urn:microsoft.com/office/officeart/2005/8/layout/vList2"/>
    <dgm:cxn modelId="{87CFA9A2-5534-41FC-A0CC-F8258F19AD31}" type="presParOf" srcId="{307B911B-A93B-46EA-A742-58F3BF15CA10}" destId="{38041D2F-4983-487E-8A06-6D0EBC443C87}" srcOrd="0" destOrd="0" presId="urn:microsoft.com/office/officeart/2005/8/layout/vList2"/>
    <dgm:cxn modelId="{0D74B111-0856-4F1F-9702-38E218BA5950}" type="presParOf" srcId="{307B911B-A93B-46EA-A742-58F3BF15CA10}" destId="{96704209-BB3F-4BE2-8B73-39A50686766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41D2F-4983-487E-8A06-6D0EBC443C87}">
      <dsp:nvSpPr>
        <dsp:cNvPr id="0" name=""/>
        <dsp:cNvSpPr/>
      </dsp:nvSpPr>
      <dsp:spPr>
        <a:xfrm>
          <a:off x="0" y="194658"/>
          <a:ext cx="5816750" cy="18345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/>
            <a:t>Prezentace obsahuje:</a:t>
          </a:r>
          <a:endParaRPr lang="en-US" sz="4900" kern="1200"/>
        </a:p>
      </dsp:txBody>
      <dsp:txXfrm>
        <a:off x="89556" y="284214"/>
        <a:ext cx="5637638" cy="1655448"/>
      </dsp:txXfrm>
    </dsp:sp>
    <dsp:sp modelId="{96704209-BB3F-4BE2-8B73-39A506867660}">
      <dsp:nvSpPr>
        <dsp:cNvPr id="0" name=""/>
        <dsp:cNvSpPr/>
      </dsp:nvSpPr>
      <dsp:spPr>
        <a:xfrm>
          <a:off x="0" y="2029218"/>
          <a:ext cx="5816750" cy="3347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682" tIns="62230" rIns="348488" bIns="62230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800" kern="1200"/>
            <a:t>výklad – rozlišení PK postupně rozvíjejícího a několikanásobného</a:t>
          </a:r>
          <a:endParaRPr lang="en-US" sz="3800" kern="120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800" kern="1200"/>
            <a:t>cvičení na rozlišení obou PK</a:t>
          </a:r>
          <a:endParaRPr lang="en-US" sz="3800" kern="120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800" kern="1200"/>
            <a:t>zápis do školního sešitu</a:t>
          </a:r>
          <a:endParaRPr lang="en-US" sz="3800" kern="1200"/>
        </a:p>
      </dsp:txBody>
      <dsp:txXfrm>
        <a:off x="0" y="2029218"/>
        <a:ext cx="5816750" cy="3347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3/29/2021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57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897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3/29/2021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46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09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3/29/2021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09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3/29/2021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70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3/29/2021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51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3/29/2021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26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3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61698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600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3/29/2021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8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54BDA8-EE5D-4DC8-BA6E-A93D6501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8" y="736600"/>
            <a:ext cx="7534652" cy="53847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8DAC657-4CB5-4847-B85C-A4FD8E0E2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0814" y="1482634"/>
            <a:ext cx="5928018" cy="3046798"/>
          </a:xfrm>
        </p:spPr>
        <p:txBody>
          <a:bodyPr>
            <a:normAutofit/>
          </a:bodyPr>
          <a:lstStyle/>
          <a:p>
            <a:pPr algn="l"/>
            <a:r>
              <a:rPr lang="cs-CZ" sz="4800">
                <a:solidFill>
                  <a:schemeClr val="bg1"/>
                </a:solidFill>
              </a:rPr>
              <a:t>Přívlastek postupně rozvíjející a několikanásobný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0335719-56EC-4C69-B598-80BA60E592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0814" y="4686300"/>
            <a:ext cx="5928018" cy="1057276"/>
          </a:xfrm>
        </p:spPr>
        <p:txBody>
          <a:bodyPr>
            <a:normAutofit/>
          </a:bodyPr>
          <a:lstStyle/>
          <a:p>
            <a:pPr algn="l">
              <a:lnSpc>
                <a:spcPct val="91000"/>
              </a:lnSpc>
            </a:pPr>
            <a:r>
              <a:rPr lang="cs-CZ" sz="2800"/>
              <a:t>Mgr. Monika Schejbalová</a:t>
            </a:r>
          </a:p>
          <a:p>
            <a:pPr algn="l">
              <a:lnSpc>
                <a:spcPct val="91000"/>
              </a:lnSpc>
            </a:pPr>
            <a:r>
              <a:rPr lang="cs-CZ" sz="2800"/>
              <a:t>9. třída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837403-F184-49D0-9201-17233646D5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446" r="23685" b="-2"/>
          <a:stretch/>
        </p:blipFill>
        <p:spPr>
          <a:xfrm>
            <a:off x="20" y="736600"/>
            <a:ext cx="4657328" cy="538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2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587A6A9-471C-48FF-A118-7D17C4033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cs-CZ" sz="4600"/>
              <a:t>Rozlište přívlastky.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6C286A-6265-4C6E-B06E-39FE22C16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2336" y="643467"/>
            <a:ext cx="5926496" cy="5571066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 startAt="11"/>
            </a:pPr>
            <a:r>
              <a:rPr lang="cs-CZ" dirty="0"/>
              <a:t> Již v pradávných dobách se lidé usídlili v úrodné líbezné krajině Dolnomoravského úvalu.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cs-CZ" dirty="0"/>
              <a:t>Říše Mojmírovců byla útvarem nejen silným bohatým ale i výborně organizovaným a hájeným.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cs-CZ" dirty="0"/>
              <a:t>Metro je nejrychlejší dopravní prostředek městské hromadné dopravy.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434602F-2A56-453D-B2A2-E73344C307B4}"/>
              </a:ext>
            </a:extLst>
          </p:cNvPr>
          <p:cNvSpPr txBox="1"/>
          <p:nvPr/>
        </p:nvSpPr>
        <p:spPr>
          <a:xfrm>
            <a:off x="9592994" y="2232694"/>
            <a:ext cx="2152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úrodné, líbezné - N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9D3999D-1ECA-40A2-B22B-1150FCE04616}"/>
              </a:ext>
            </a:extLst>
          </p:cNvPr>
          <p:cNvSpPr txBox="1"/>
          <p:nvPr/>
        </p:nvSpPr>
        <p:spPr>
          <a:xfrm>
            <a:off x="9853451" y="3484949"/>
            <a:ext cx="23385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0000"/>
                </a:solidFill>
              </a:rPr>
              <a:t>silný, bohatým, ale i organizovaným a hájeným -N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4CED6E3-A02E-406B-B630-577A62FE10E9}"/>
              </a:ext>
            </a:extLst>
          </p:cNvPr>
          <p:cNvSpPr txBox="1"/>
          <p:nvPr/>
        </p:nvSpPr>
        <p:spPr>
          <a:xfrm>
            <a:off x="7433882" y="4991368"/>
            <a:ext cx="3794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nejrychlejší dopravní – PR</a:t>
            </a:r>
          </a:p>
          <a:p>
            <a:r>
              <a:rPr lang="cs-CZ" dirty="0">
                <a:solidFill>
                  <a:srgbClr val="FF0000"/>
                </a:solidFill>
              </a:rPr>
              <a:t>městské hromadné - PR</a:t>
            </a:r>
          </a:p>
        </p:txBody>
      </p:sp>
    </p:spTree>
    <p:extLst>
      <p:ext uri="{BB962C8B-B14F-4D97-AF65-F5344CB8AC3E}">
        <p14:creationId xmlns:p14="http://schemas.microsoft.com/office/powerpoint/2010/main" val="129844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70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53" name="Rectangle 72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4" name="Rectangle 74">
            <a:extLst>
              <a:ext uri="{FF2B5EF4-FFF2-40B4-BE49-F238E27FC236}">
                <a16:creationId xmlns:a16="http://schemas.microsoft.com/office/drawing/2014/main" id="{205BB74C-33FB-4335-8808-49E247F7B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1225106"/>
            <a:ext cx="8132066" cy="37889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638CBAC-2532-4A67-BB08-81CCB26B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3402" y="1841412"/>
            <a:ext cx="6406559" cy="268802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800"/>
              <a:t>Zápis do školního sešitu</a:t>
            </a:r>
          </a:p>
        </p:txBody>
      </p:sp>
      <p:pic>
        <p:nvPicPr>
          <p:cNvPr id="2050" name="Picture 2" descr="Writing Full Tilt | Workshops, Retreats, and Editing by Maureen Buchanan  Jones">
            <a:extLst>
              <a:ext uri="{FF2B5EF4-FFF2-40B4-BE49-F238E27FC236}">
                <a16:creationId xmlns:a16="http://schemas.microsoft.com/office/drawing/2014/main" id="{14397918-3599-4614-AD57-AC0AAB11C1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29" r="4367" b="2"/>
          <a:stretch/>
        </p:blipFill>
        <p:spPr bwMode="auto">
          <a:xfrm>
            <a:off x="20" y="1225106"/>
            <a:ext cx="4059915" cy="378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030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8B0A9-E8EE-4C5A-A147-FB1DC6DBC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Přívlastek postupně rozvíjející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CB865-BC08-4E9F-88A8-0328C2307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7" y="2530440"/>
            <a:ext cx="11204171" cy="4127811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Rozvíjí spojení </a:t>
            </a:r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podstatného jména </a:t>
            </a:r>
            <a:r>
              <a:rPr lang="cs-CZ" dirty="0"/>
              <a:t>a </a:t>
            </a:r>
            <a:r>
              <a:rPr lang="cs-CZ" dirty="0">
                <a:solidFill>
                  <a:srgbClr val="00B050"/>
                </a:solidFill>
              </a:rPr>
              <a:t>přídavného jména, </a:t>
            </a:r>
            <a:r>
              <a:rPr lang="cs-CZ" dirty="0"/>
              <a:t>ale také můžeme rozvíjet další přídavným jménem, </a:t>
            </a:r>
            <a:r>
              <a:rPr lang="cs-CZ" dirty="0">
                <a:solidFill>
                  <a:srgbClr val="FF0000"/>
                </a:solidFill>
              </a:rPr>
              <a:t>zájmenem</a:t>
            </a:r>
            <a:r>
              <a:rPr lang="cs-CZ" dirty="0"/>
              <a:t> a </a:t>
            </a:r>
            <a:r>
              <a:rPr lang="cs-CZ" dirty="0">
                <a:solidFill>
                  <a:srgbClr val="FFFF00"/>
                </a:solidFill>
              </a:rPr>
              <a:t>číslovkou.</a:t>
            </a:r>
          </a:p>
          <a:p>
            <a:pPr algn="ctr"/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	</a:t>
            </a:r>
          </a:p>
          <a:p>
            <a:pPr algn="ctr"/>
            <a:endParaRPr lang="cs-CZ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B11F37E-200D-42D0-91A6-C08796FC6CA6}"/>
              </a:ext>
            </a:extLst>
          </p:cNvPr>
          <p:cNvSpPr txBox="1"/>
          <p:nvPr/>
        </p:nvSpPr>
        <p:spPr>
          <a:xfrm>
            <a:off x="5262841" y="4578224"/>
            <a:ext cx="1580225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600" dirty="0">
                <a:solidFill>
                  <a:srgbClr val="00B050"/>
                </a:solidFill>
              </a:rPr>
              <a:t>nová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7E297A3-52C6-446E-BFDA-A9C57D54CB69}"/>
              </a:ext>
            </a:extLst>
          </p:cNvPr>
          <p:cNvSpPr txBox="1"/>
          <p:nvPr/>
        </p:nvSpPr>
        <p:spPr>
          <a:xfrm>
            <a:off x="1414563" y="4579551"/>
            <a:ext cx="1580225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600" dirty="0">
                <a:solidFill>
                  <a:srgbClr val="FF0000"/>
                </a:solidFill>
              </a:rPr>
              <a:t>moje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EA06855-98CB-4244-B32C-25946CB00603}"/>
              </a:ext>
            </a:extLst>
          </p:cNvPr>
          <p:cNvSpPr txBox="1"/>
          <p:nvPr/>
        </p:nvSpPr>
        <p:spPr>
          <a:xfrm>
            <a:off x="6993087" y="4566458"/>
            <a:ext cx="1963630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600" dirty="0">
                <a:solidFill>
                  <a:srgbClr val="00B050"/>
                </a:solidFill>
              </a:rPr>
              <a:t>vycházková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E66FEA2-2D89-4699-85E8-7F56ECE23CC4}"/>
              </a:ext>
            </a:extLst>
          </p:cNvPr>
          <p:cNvSpPr txBox="1"/>
          <p:nvPr/>
        </p:nvSpPr>
        <p:spPr>
          <a:xfrm>
            <a:off x="3148871" y="4579551"/>
            <a:ext cx="1963630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600" dirty="0">
                <a:solidFill>
                  <a:srgbClr val="FFFF00"/>
                </a:solidFill>
              </a:rPr>
              <a:t>první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3C8115D1-1639-407C-A9E5-11AB986EA85A}"/>
              </a:ext>
            </a:extLst>
          </p:cNvPr>
          <p:cNvSpPr/>
          <p:nvPr/>
        </p:nvSpPr>
        <p:spPr>
          <a:xfrm>
            <a:off x="4904869" y="344009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hůl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F755593-FCFF-4626-BF05-8A420EA7D65E}"/>
              </a:ext>
            </a:extLst>
          </p:cNvPr>
          <p:cNvSpPr txBox="1"/>
          <p:nvPr/>
        </p:nvSpPr>
        <p:spPr>
          <a:xfrm>
            <a:off x="1260630" y="5395278"/>
            <a:ext cx="6116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Mezi členy přívlastku PR nelze vložit žádný spojovací výraz.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6DF0DF2-2CC3-4C3E-B4A8-8150BBBA79E5}"/>
              </a:ext>
            </a:extLst>
          </p:cNvPr>
          <p:cNvSpPr txBox="1"/>
          <p:nvPr/>
        </p:nvSpPr>
        <p:spPr>
          <a:xfrm>
            <a:off x="1260630" y="5681899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Přívlastky se neoddělují čárkou.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E983907-57CA-4F28-8772-CE30270CAAD0}"/>
              </a:ext>
            </a:extLst>
          </p:cNvPr>
          <p:cNvSpPr txBox="1"/>
          <p:nvPr/>
        </p:nvSpPr>
        <p:spPr>
          <a:xfrm>
            <a:off x="1260630" y="6005791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Přívlastky nelze libovolně přehazovat.</a:t>
            </a:r>
          </a:p>
        </p:txBody>
      </p: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80A03154-491C-4EB0-96C3-63C8F8D99686}"/>
              </a:ext>
            </a:extLst>
          </p:cNvPr>
          <p:cNvCxnSpPr/>
          <p:nvPr/>
        </p:nvCxnSpPr>
        <p:spPr>
          <a:xfrm>
            <a:off x="5819269" y="4012707"/>
            <a:ext cx="1535881" cy="553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DDD5CBF7-F42E-478E-A9FA-F41669662B6B}"/>
              </a:ext>
            </a:extLst>
          </p:cNvPr>
          <p:cNvCxnSpPr>
            <a:cxnSpLocks/>
          </p:cNvCxnSpPr>
          <p:nvPr/>
        </p:nvCxnSpPr>
        <p:spPr>
          <a:xfrm>
            <a:off x="5446151" y="4198212"/>
            <a:ext cx="0" cy="368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EA4F5D60-E739-431F-8DC3-3E53EF070637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4130686" y="4114023"/>
            <a:ext cx="876320" cy="465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984A2459-46E5-4564-A872-D8269EB1C6BB}"/>
              </a:ext>
            </a:extLst>
          </p:cNvPr>
          <p:cNvCxnSpPr>
            <a:cxnSpLocks/>
            <a:stCxn id="7" idx="0"/>
            <a:endCxn id="11" idx="2"/>
          </p:cNvCxnSpPr>
          <p:nvPr/>
        </p:nvCxnSpPr>
        <p:spPr>
          <a:xfrm flipV="1">
            <a:off x="2204676" y="3897297"/>
            <a:ext cx="2700193" cy="682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9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 animBg="1"/>
      <p:bldP spid="12" grpId="0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99D37-2E2B-43D9-B933-C112A2707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Přívlastek několikanásobný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CFA591-5DF4-496F-A18A-1A601F0CE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Vzniká spojením několika přívlastků jedné významové řady (souřadné PK).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B050"/>
                </a:solidFill>
              </a:rPr>
              <a:t>Namáhavá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těžká</a:t>
            </a:r>
            <a:r>
              <a:rPr lang="cs-CZ" dirty="0"/>
              <a:t>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práce</a:t>
            </a:r>
          </a:p>
          <a:p>
            <a:endParaRPr lang="cs-CZ" dirty="0"/>
          </a:p>
          <a:p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7400DBA9-BD32-4C8D-A4BB-5499A10268DE}"/>
              </a:ext>
            </a:extLst>
          </p:cNvPr>
          <p:cNvSpPr/>
          <p:nvPr/>
        </p:nvSpPr>
        <p:spPr>
          <a:xfrm>
            <a:off x="5069881" y="3071423"/>
            <a:ext cx="1775534" cy="779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4AB4276-9382-4DE4-A162-986C3D065D5F}"/>
              </a:ext>
            </a:extLst>
          </p:cNvPr>
          <p:cNvSpPr txBox="1"/>
          <p:nvPr/>
        </p:nvSpPr>
        <p:spPr>
          <a:xfrm>
            <a:off x="5567030" y="3276265"/>
            <a:ext cx="1145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práce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E57BCF43-B2B7-49F8-86B1-728E05538E12}"/>
              </a:ext>
            </a:extLst>
          </p:cNvPr>
          <p:cNvSpPr/>
          <p:nvPr/>
        </p:nvSpPr>
        <p:spPr>
          <a:xfrm>
            <a:off x="3995683" y="4704161"/>
            <a:ext cx="1571347" cy="69245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A6A8F56F-A9DD-4FCD-99DE-62E1E39F7DEC}"/>
              </a:ext>
            </a:extLst>
          </p:cNvPr>
          <p:cNvSpPr/>
          <p:nvPr/>
        </p:nvSpPr>
        <p:spPr>
          <a:xfrm>
            <a:off x="6139640" y="4747932"/>
            <a:ext cx="1571347" cy="69245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1463950-D97C-4456-8851-386EC091CA17}"/>
              </a:ext>
            </a:extLst>
          </p:cNvPr>
          <p:cNvSpPr txBox="1"/>
          <p:nvPr/>
        </p:nvSpPr>
        <p:spPr>
          <a:xfrm>
            <a:off x="6592401" y="4909495"/>
            <a:ext cx="1118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těžká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12F10E9-959B-43A1-A549-E3F42391B99A}"/>
              </a:ext>
            </a:extLst>
          </p:cNvPr>
          <p:cNvSpPr txBox="1"/>
          <p:nvPr/>
        </p:nvSpPr>
        <p:spPr>
          <a:xfrm>
            <a:off x="4170576" y="4859759"/>
            <a:ext cx="1509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namáhavá</a:t>
            </a:r>
          </a:p>
        </p:txBody>
      </p:sp>
      <p:sp>
        <p:nvSpPr>
          <p:cNvPr id="12" name="Pravá složená závorka 11">
            <a:extLst>
              <a:ext uri="{FF2B5EF4-FFF2-40B4-BE49-F238E27FC236}">
                <a16:creationId xmlns:a16="http://schemas.microsoft.com/office/drawing/2014/main" id="{7F98FAA6-ECF0-4EAF-B6B3-ECD01F307ABB}"/>
              </a:ext>
            </a:extLst>
          </p:cNvPr>
          <p:cNvSpPr/>
          <p:nvPr/>
        </p:nvSpPr>
        <p:spPr>
          <a:xfrm rot="16200000">
            <a:off x="5727641" y="3561661"/>
            <a:ext cx="344606" cy="18909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9F8C971-FD9C-4B3B-BA15-200417F84127}"/>
              </a:ext>
            </a:extLst>
          </p:cNvPr>
          <p:cNvCxnSpPr>
            <a:cxnSpLocks/>
          </p:cNvCxnSpPr>
          <p:nvPr/>
        </p:nvCxnSpPr>
        <p:spPr>
          <a:xfrm>
            <a:off x="5895503" y="3850439"/>
            <a:ext cx="0" cy="484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Kříž 15">
            <a:extLst>
              <a:ext uri="{FF2B5EF4-FFF2-40B4-BE49-F238E27FC236}">
                <a16:creationId xmlns:a16="http://schemas.microsoft.com/office/drawing/2014/main" id="{0EBEFC4B-973D-41F3-A0DA-6EF55D1B5385}"/>
              </a:ext>
            </a:extLst>
          </p:cNvPr>
          <p:cNvSpPr/>
          <p:nvPr/>
        </p:nvSpPr>
        <p:spPr>
          <a:xfrm>
            <a:off x="5679779" y="4990154"/>
            <a:ext cx="347112" cy="344607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3524980-B7A9-481F-9A59-C96E769E6CE8}"/>
              </a:ext>
            </a:extLst>
          </p:cNvPr>
          <p:cNvSpPr txBox="1"/>
          <p:nvPr/>
        </p:nvSpPr>
        <p:spPr>
          <a:xfrm>
            <a:off x="8174558" y="3117735"/>
            <a:ext cx="3559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Mezi členy přívlastku můžeme dát spojovací výraz.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5EA99434-50CD-450A-B658-20298F4C6B12}"/>
              </a:ext>
            </a:extLst>
          </p:cNvPr>
          <p:cNvSpPr txBox="1"/>
          <p:nvPr/>
        </p:nvSpPr>
        <p:spPr>
          <a:xfrm>
            <a:off x="8150170" y="3795129"/>
            <a:ext cx="4197704" cy="952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Členy se oddělují čárkou (pokud nejsou spojeny spojkami </a:t>
            </a:r>
            <a:r>
              <a:rPr lang="cs-CZ" i="1" dirty="0">
                <a:solidFill>
                  <a:srgbClr val="FF0000"/>
                </a:solidFill>
              </a:rPr>
              <a:t>a, i, ani, nebo či</a:t>
            </a:r>
            <a:r>
              <a:rPr lang="cs-CZ" dirty="0">
                <a:solidFill>
                  <a:srgbClr val="FF0000"/>
                </a:solidFill>
              </a:rPr>
              <a:t> v poměru slučovacím).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76FA4C0E-B70C-47CC-AA5C-43E0450C5AB8}"/>
              </a:ext>
            </a:extLst>
          </p:cNvPr>
          <p:cNvSpPr txBox="1"/>
          <p:nvPr/>
        </p:nvSpPr>
        <p:spPr>
          <a:xfrm>
            <a:off x="8121658" y="4794059"/>
            <a:ext cx="3559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Přívlastky můžeme libovolně přehazovat.</a:t>
            </a:r>
          </a:p>
        </p:txBody>
      </p:sp>
    </p:spTree>
    <p:extLst>
      <p:ext uri="{BB962C8B-B14F-4D97-AF65-F5344CB8AC3E}">
        <p14:creationId xmlns:p14="http://schemas.microsoft.com/office/powerpoint/2010/main" val="394362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248E98-F0A3-4308-8C30-AEAF2C2D1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cs-CZ" sz="6100"/>
              <a:t>Anotace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BA9464C-4449-4E6D-92ED-7C52697474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39904"/>
              </p:ext>
            </p:extLst>
          </p:nvPr>
        </p:nvGraphicFramePr>
        <p:xfrm>
          <a:off x="5411638" y="643467"/>
          <a:ext cx="5816750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4077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8B0A9-E8EE-4C5A-A147-FB1DC6DBC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Přívlastek postupně rozvíjející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CB865-BC08-4E9F-88A8-0328C2307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7" y="2530440"/>
            <a:ext cx="11204171" cy="4127811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Rozvíjí spojení </a:t>
            </a:r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podstatného jména </a:t>
            </a:r>
            <a:r>
              <a:rPr lang="cs-CZ" dirty="0"/>
              <a:t>a </a:t>
            </a:r>
            <a:r>
              <a:rPr lang="cs-CZ" dirty="0">
                <a:solidFill>
                  <a:srgbClr val="00B050"/>
                </a:solidFill>
              </a:rPr>
              <a:t>přídavného jména, </a:t>
            </a:r>
            <a:r>
              <a:rPr lang="cs-CZ" dirty="0"/>
              <a:t>ale také můžeme rozvíjet další přídavným jménem, </a:t>
            </a:r>
            <a:r>
              <a:rPr lang="cs-CZ" dirty="0">
                <a:solidFill>
                  <a:srgbClr val="FF0000"/>
                </a:solidFill>
              </a:rPr>
              <a:t>zájmenem</a:t>
            </a:r>
            <a:r>
              <a:rPr lang="cs-CZ" dirty="0"/>
              <a:t> a </a:t>
            </a:r>
            <a:r>
              <a:rPr lang="cs-CZ" dirty="0">
                <a:solidFill>
                  <a:srgbClr val="FFFF00"/>
                </a:solidFill>
              </a:rPr>
              <a:t>číslovkou.</a:t>
            </a:r>
          </a:p>
          <a:p>
            <a:pPr algn="ctr"/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	</a:t>
            </a:r>
          </a:p>
          <a:p>
            <a:pPr algn="ctr"/>
            <a:endParaRPr lang="cs-CZ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B11F37E-200D-42D0-91A6-C08796FC6CA6}"/>
              </a:ext>
            </a:extLst>
          </p:cNvPr>
          <p:cNvSpPr txBox="1"/>
          <p:nvPr/>
        </p:nvSpPr>
        <p:spPr>
          <a:xfrm>
            <a:off x="5262841" y="4578224"/>
            <a:ext cx="1580225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600" dirty="0">
                <a:solidFill>
                  <a:srgbClr val="00B050"/>
                </a:solidFill>
              </a:rPr>
              <a:t>nová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7E297A3-52C6-446E-BFDA-A9C57D54CB69}"/>
              </a:ext>
            </a:extLst>
          </p:cNvPr>
          <p:cNvSpPr txBox="1"/>
          <p:nvPr/>
        </p:nvSpPr>
        <p:spPr>
          <a:xfrm>
            <a:off x="1414563" y="4579551"/>
            <a:ext cx="1580225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600" dirty="0">
                <a:solidFill>
                  <a:srgbClr val="FF0000"/>
                </a:solidFill>
              </a:rPr>
              <a:t>moje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EA06855-98CB-4244-B32C-25946CB00603}"/>
              </a:ext>
            </a:extLst>
          </p:cNvPr>
          <p:cNvSpPr txBox="1"/>
          <p:nvPr/>
        </p:nvSpPr>
        <p:spPr>
          <a:xfrm>
            <a:off x="6993087" y="4566458"/>
            <a:ext cx="1963630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600" dirty="0">
                <a:solidFill>
                  <a:srgbClr val="00B050"/>
                </a:solidFill>
              </a:rPr>
              <a:t>vycházková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E66FEA2-2D89-4699-85E8-7F56ECE23CC4}"/>
              </a:ext>
            </a:extLst>
          </p:cNvPr>
          <p:cNvSpPr txBox="1"/>
          <p:nvPr/>
        </p:nvSpPr>
        <p:spPr>
          <a:xfrm>
            <a:off x="3148871" y="4579551"/>
            <a:ext cx="1963630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600" dirty="0">
                <a:solidFill>
                  <a:srgbClr val="FFFF00"/>
                </a:solidFill>
              </a:rPr>
              <a:t>první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3C8115D1-1639-407C-A9E5-11AB986EA85A}"/>
              </a:ext>
            </a:extLst>
          </p:cNvPr>
          <p:cNvSpPr/>
          <p:nvPr/>
        </p:nvSpPr>
        <p:spPr>
          <a:xfrm>
            <a:off x="4904869" y="344009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hůl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F755593-FCFF-4626-BF05-8A420EA7D65E}"/>
              </a:ext>
            </a:extLst>
          </p:cNvPr>
          <p:cNvSpPr txBox="1"/>
          <p:nvPr/>
        </p:nvSpPr>
        <p:spPr>
          <a:xfrm>
            <a:off x="1260630" y="5395278"/>
            <a:ext cx="6116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Mezi členy přívlastku PR nelze vložit žádný spojovací výraz.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6DF0DF2-2CC3-4C3E-B4A8-8150BBBA79E5}"/>
              </a:ext>
            </a:extLst>
          </p:cNvPr>
          <p:cNvSpPr txBox="1"/>
          <p:nvPr/>
        </p:nvSpPr>
        <p:spPr>
          <a:xfrm>
            <a:off x="1260630" y="5681899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Přívlastky se neoddělují čárkou.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E983907-57CA-4F28-8772-CE30270CAAD0}"/>
              </a:ext>
            </a:extLst>
          </p:cNvPr>
          <p:cNvSpPr txBox="1"/>
          <p:nvPr/>
        </p:nvSpPr>
        <p:spPr>
          <a:xfrm>
            <a:off x="1260630" y="6005791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Přívlastky nelze libovolně přehazovat.</a:t>
            </a:r>
          </a:p>
        </p:txBody>
      </p: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80A03154-491C-4EB0-96C3-63C8F8D99686}"/>
              </a:ext>
            </a:extLst>
          </p:cNvPr>
          <p:cNvCxnSpPr/>
          <p:nvPr/>
        </p:nvCxnSpPr>
        <p:spPr>
          <a:xfrm>
            <a:off x="5819269" y="4012707"/>
            <a:ext cx="1535881" cy="553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DDD5CBF7-F42E-478E-A9FA-F41669662B6B}"/>
              </a:ext>
            </a:extLst>
          </p:cNvPr>
          <p:cNvCxnSpPr>
            <a:cxnSpLocks/>
          </p:cNvCxnSpPr>
          <p:nvPr/>
        </p:nvCxnSpPr>
        <p:spPr>
          <a:xfrm>
            <a:off x="5446151" y="4198212"/>
            <a:ext cx="0" cy="368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EA4F5D60-E739-431F-8DC3-3E53EF070637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4130686" y="4114023"/>
            <a:ext cx="876320" cy="465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984A2459-46E5-4564-A872-D8269EB1C6BB}"/>
              </a:ext>
            </a:extLst>
          </p:cNvPr>
          <p:cNvCxnSpPr>
            <a:cxnSpLocks/>
            <a:stCxn id="7" idx="0"/>
            <a:endCxn id="11" idx="2"/>
          </p:cNvCxnSpPr>
          <p:nvPr/>
        </p:nvCxnSpPr>
        <p:spPr>
          <a:xfrm flipV="1">
            <a:off x="2204676" y="3897297"/>
            <a:ext cx="2700193" cy="682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38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 animBg="1"/>
      <p:bldP spid="12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>
            <a:extLst>
              <a:ext uri="{FF2B5EF4-FFF2-40B4-BE49-F238E27FC236}">
                <a16:creationId xmlns:a16="http://schemas.microsoft.com/office/drawing/2014/main" id="{96A689F0-2AB5-48FB-926A-6226F8926B1F}"/>
              </a:ext>
            </a:extLst>
          </p:cNvPr>
          <p:cNvSpPr/>
          <p:nvPr/>
        </p:nvSpPr>
        <p:spPr>
          <a:xfrm>
            <a:off x="4935984" y="2281560"/>
            <a:ext cx="5495278" cy="4576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8E03C7B9-BEF4-4376-9DA3-B06929C7CADD}"/>
              </a:ext>
            </a:extLst>
          </p:cNvPr>
          <p:cNvSpPr/>
          <p:nvPr/>
        </p:nvSpPr>
        <p:spPr>
          <a:xfrm>
            <a:off x="5622904" y="2355877"/>
            <a:ext cx="4684070" cy="379701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4A1FCB0-1DF6-40E8-86EB-1074C1DBB240}"/>
              </a:ext>
            </a:extLst>
          </p:cNvPr>
          <p:cNvSpPr/>
          <p:nvPr/>
        </p:nvSpPr>
        <p:spPr>
          <a:xfrm>
            <a:off x="6294266" y="2449340"/>
            <a:ext cx="3879543" cy="279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9EE11EE-1AEB-41C3-A8A1-8E918EB79EBE}"/>
              </a:ext>
            </a:extLst>
          </p:cNvPr>
          <p:cNvSpPr/>
          <p:nvPr/>
        </p:nvSpPr>
        <p:spPr>
          <a:xfrm>
            <a:off x="6822488" y="2576498"/>
            <a:ext cx="3258105" cy="17755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8308E2C-FAAE-4D37-8FEA-18EC57D54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PK postupně rozvíjející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9E22FC7C-4C90-473E-9455-81739976D496}"/>
              </a:ext>
            </a:extLst>
          </p:cNvPr>
          <p:cNvSpPr/>
          <p:nvPr/>
        </p:nvSpPr>
        <p:spPr>
          <a:xfrm>
            <a:off x="7290763" y="2794567"/>
            <a:ext cx="2632274" cy="57278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hůl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BF17F9E-254F-422B-AD73-6A90688940AB}"/>
              </a:ext>
            </a:extLst>
          </p:cNvPr>
          <p:cNvSpPr txBox="1"/>
          <p:nvPr/>
        </p:nvSpPr>
        <p:spPr>
          <a:xfrm>
            <a:off x="6782539" y="3885052"/>
            <a:ext cx="2527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vycházková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0652A5AC-F9A8-45E9-A7E4-DBA8D2CD2436}"/>
              </a:ext>
            </a:extLst>
          </p:cNvPr>
          <p:cNvCxnSpPr>
            <a:cxnSpLocks/>
          </p:cNvCxnSpPr>
          <p:nvPr/>
        </p:nvCxnSpPr>
        <p:spPr>
          <a:xfrm flipV="1">
            <a:off x="7481657" y="3527899"/>
            <a:ext cx="403932" cy="383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3338709-1F22-4DC5-ACBF-1C96587CCEB7}"/>
              </a:ext>
            </a:extLst>
          </p:cNvPr>
          <p:cNvSpPr txBox="1"/>
          <p:nvPr/>
        </p:nvSpPr>
        <p:spPr>
          <a:xfrm>
            <a:off x="6294266" y="4831108"/>
            <a:ext cx="3045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nová</a:t>
            </a: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A2D5E093-8999-4406-8D83-058EED16937F}"/>
              </a:ext>
            </a:extLst>
          </p:cNvPr>
          <p:cNvCxnSpPr>
            <a:cxnSpLocks/>
          </p:cNvCxnSpPr>
          <p:nvPr/>
        </p:nvCxnSpPr>
        <p:spPr>
          <a:xfrm flipV="1">
            <a:off x="6743646" y="4479190"/>
            <a:ext cx="403932" cy="383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E3331636-F2C2-4BF8-BFF9-28A3106B9C7F}"/>
              </a:ext>
            </a:extLst>
          </p:cNvPr>
          <p:cNvSpPr txBox="1"/>
          <p:nvPr/>
        </p:nvSpPr>
        <p:spPr>
          <a:xfrm>
            <a:off x="5622904" y="5660586"/>
            <a:ext cx="2423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první</a:t>
            </a:r>
          </a:p>
        </p:txBody>
      </p: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9798312F-4BBC-4ED6-AEB8-59A565560BDE}"/>
              </a:ext>
            </a:extLst>
          </p:cNvPr>
          <p:cNvCxnSpPr>
            <a:cxnSpLocks/>
          </p:cNvCxnSpPr>
          <p:nvPr/>
        </p:nvCxnSpPr>
        <p:spPr>
          <a:xfrm flipV="1">
            <a:off x="6007920" y="5361340"/>
            <a:ext cx="403932" cy="383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1CAFE3BA-9784-4199-9B79-2E374755F2DC}"/>
              </a:ext>
            </a:extLst>
          </p:cNvPr>
          <p:cNvSpPr txBox="1"/>
          <p:nvPr/>
        </p:nvSpPr>
        <p:spPr>
          <a:xfrm>
            <a:off x="5041374" y="6511350"/>
            <a:ext cx="210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moje</a:t>
            </a:r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63AA725C-4AB6-4B66-8296-307AECBB694C}"/>
              </a:ext>
            </a:extLst>
          </p:cNvPr>
          <p:cNvCxnSpPr>
            <a:cxnSpLocks/>
          </p:cNvCxnSpPr>
          <p:nvPr/>
        </p:nvCxnSpPr>
        <p:spPr>
          <a:xfrm flipV="1">
            <a:off x="5299186" y="6223840"/>
            <a:ext cx="403932" cy="383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C1754CB4-BB5F-4637-B5F8-F74A7CE1843B}"/>
              </a:ext>
            </a:extLst>
          </p:cNvPr>
          <p:cNvSpPr txBox="1"/>
          <p:nvPr/>
        </p:nvSpPr>
        <p:spPr>
          <a:xfrm>
            <a:off x="248575" y="2794567"/>
            <a:ext cx="44654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Na tomto schématu si všimněte, jakým způsobem dochází k rozvíjení podstatného jména a vytváření PK PR.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Zde přívlastky rozvíjejí celou frázi, ne jen podstatné jméno.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Zájmeno </a:t>
            </a:r>
            <a:r>
              <a:rPr lang="cs-CZ" i="1" dirty="0"/>
              <a:t>moje </a:t>
            </a:r>
            <a:r>
              <a:rPr lang="cs-CZ" dirty="0"/>
              <a:t>rozvíjí číslovku </a:t>
            </a:r>
            <a:r>
              <a:rPr lang="cs-CZ" i="1" dirty="0"/>
              <a:t>první, </a:t>
            </a:r>
            <a:r>
              <a:rPr lang="cs-CZ" dirty="0"/>
              <a:t>číslovka</a:t>
            </a:r>
            <a:r>
              <a:rPr lang="cs-CZ" i="1" dirty="0"/>
              <a:t> </a:t>
            </a:r>
            <a:r>
              <a:rPr lang="cs-CZ" dirty="0"/>
              <a:t>rozvíjí přívlastek </a:t>
            </a:r>
            <a:r>
              <a:rPr lang="cs-CZ" i="1" dirty="0"/>
              <a:t>nová</a:t>
            </a:r>
            <a:r>
              <a:rPr lang="cs-CZ" b="1" i="1" dirty="0"/>
              <a:t> </a:t>
            </a:r>
            <a:r>
              <a:rPr lang="cs-CZ" dirty="0"/>
              <a:t>a přívlastek </a:t>
            </a:r>
            <a:r>
              <a:rPr lang="cs-CZ" i="1" dirty="0"/>
              <a:t>nová</a:t>
            </a:r>
            <a:r>
              <a:rPr lang="cs-CZ" dirty="0"/>
              <a:t> rozvíjí přívlastek </a:t>
            </a:r>
            <a:r>
              <a:rPr lang="cs-CZ" i="1" dirty="0"/>
              <a:t>vycházková</a:t>
            </a:r>
            <a:r>
              <a:rPr lang="cs-CZ" dirty="0"/>
              <a:t>. Všechna tato slova pak rozvíjejí podstatné jméno</a:t>
            </a:r>
            <a:r>
              <a:rPr lang="cs-CZ" i="1" dirty="0"/>
              <a:t> hůl.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660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59172-172D-428D-A4A4-D6B29F0F8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příklad PK PR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40C97A-8D75-4818-899A-1C9F9F87D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Petr začal studovat </a:t>
            </a:r>
            <a:r>
              <a:rPr lang="cs-CZ" dirty="0">
                <a:solidFill>
                  <a:srgbClr val="00B050"/>
                </a:solidFill>
              </a:rPr>
              <a:t>nový studijní </a:t>
            </a:r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obor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Slovo </a:t>
            </a:r>
            <a:r>
              <a:rPr lang="cs-CZ" dirty="0">
                <a:solidFill>
                  <a:srgbClr val="00B050"/>
                </a:solidFill>
              </a:rPr>
              <a:t>nový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dirty="0"/>
              <a:t>závisí na podstatném jménu </a:t>
            </a:r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obor</a:t>
            </a:r>
            <a:r>
              <a:rPr lang="cs-CZ" dirty="0"/>
              <a:t>,</a:t>
            </a:r>
          </a:p>
          <a:p>
            <a:r>
              <a:rPr lang="cs-CZ" dirty="0"/>
              <a:t>které už je rozvito přívlastkem </a:t>
            </a:r>
            <a:r>
              <a:rPr lang="cs-CZ" dirty="0">
                <a:solidFill>
                  <a:srgbClr val="00B050"/>
                </a:solidFill>
              </a:rPr>
              <a:t>studijní</a:t>
            </a:r>
            <a:r>
              <a:rPr lang="cs-CZ" dirty="0"/>
              <a:t>.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70440B0-0C35-4252-A9E4-5036339CBE37}"/>
              </a:ext>
            </a:extLst>
          </p:cNvPr>
          <p:cNvSpPr/>
          <p:nvPr/>
        </p:nvSpPr>
        <p:spPr>
          <a:xfrm>
            <a:off x="7830103" y="2458217"/>
            <a:ext cx="3879543" cy="2796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7C2F55C-02FD-4210-949C-0A2ECFFCDDB3}"/>
              </a:ext>
            </a:extLst>
          </p:cNvPr>
          <p:cNvSpPr/>
          <p:nvPr/>
        </p:nvSpPr>
        <p:spPr>
          <a:xfrm>
            <a:off x="8358325" y="2585375"/>
            <a:ext cx="3258105" cy="17755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5657E06D-77EE-4146-A392-3668E06DB4A3}"/>
              </a:ext>
            </a:extLst>
          </p:cNvPr>
          <p:cNvSpPr/>
          <p:nvPr/>
        </p:nvSpPr>
        <p:spPr>
          <a:xfrm>
            <a:off x="8826600" y="2803444"/>
            <a:ext cx="2632274" cy="57278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obor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46EB582-A419-4EEE-B434-669DDF0BDA2F}"/>
              </a:ext>
            </a:extLst>
          </p:cNvPr>
          <p:cNvSpPr txBox="1"/>
          <p:nvPr/>
        </p:nvSpPr>
        <p:spPr>
          <a:xfrm>
            <a:off x="8487052" y="3856450"/>
            <a:ext cx="2539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studijní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DEC2777-F143-49ED-8C87-306160B7BE7B}"/>
              </a:ext>
            </a:extLst>
          </p:cNvPr>
          <p:cNvSpPr txBox="1"/>
          <p:nvPr/>
        </p:nvSpPr>
        <p:spPr>
          <a:xfrm>
            <a:off x="7929238" y="4814468"/>
            <a:ext cx="2539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nový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4ED26272-A44F-4496-AD16-4390F8835D11}"/>
              </a:ext>
            </a:extLst>
          </p:cNvPr>
          <p:cNvCxnSpPr>
            <a:cxnSpLocks/>
          </p:cNvCxnSpPr>
          <p:nvPr/>
        </p:nvCxnSpPr>
        <p:spPr>
          <a:xfrm flipV="1">
            <a:off x="8826600" y="3503383"/>
            <a:ext cx="403932" cy="383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E3BC0222-2AC0-4963-8F2F-7A84E52D1CAD}"/>
              </a:ext>
            </a:extLst>
          </p:cNvPr>
          <p:cNvCxnSpPr>
            <a:cxnSpLocks/>
          </p:cNvCxnSpPr>
          <p:nvPr/>
        </p:nvCxnSpPr>
        <p:spPr>
          <a:xfrm flipV="1">
            <a:off x="8083120" y="4424488"/>
            <a:ext cx="403932" cy="383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72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99D37-2E2B-43D9-B933-C112A2707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Přívlastek několikanásobný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CFA591-5DF4-496F-A18A-1A601F0CE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Vzniká spojením několika přívlastků jedné významové řady (souřadné PK).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B050"/>
                </a:solidFill>
              </a:rPr>
              <a:t>Namáhavá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těžká</a:t>
            </a:r>
            <a:r>
              <a:rPr lang="cs-CZ" dirty="0"/>
              <a:t>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práce</a:t>
            </a:r>
          </a:p>
          <a:p>
            <a:endParaRPr lang="cs-CZ" dirty="0"/>
          </a:p>
          <a:p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7400DBA9-BD32-4C8D-A4BB-5499A10268DE}"/>
              </a:ext>
            </a:extLst>
          </p:cNvPr>
          <p:cNvSpPr/>
          <p:nvPr/>
        </p:nvSpPr>
        <p:spPr>
          <a:xfrm>
            <a:off x="5069881" y="3071423"/>
            <a:ext cx="1775534" cy="779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4AB4276-9382-4DE4-A162-986C3D065D5F}"/>
              </a:ext>
            </a:extLst>
          </p:cNvPr>
          <p:cNvSpPr txBox="1"/>
          <p:nvPr/>
        </p:nvSpPr>
        <p:spPr>
          <a:xfrm>
            <a:off x="5567030" y="3276265"/>
            <a:ext cx="1145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práce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E57BCF43-B2B7-49F8-86B1-728E05538E12}"/>
              </a:ext>
            </a:extLst>
          </p:cNvPr>
          <p:cNvSpPr/>
          <p:nvPr/>
        </p:nvSpPr>
        <p:spPr>
          <a:xfrm>
            <a:off x="3995683" y="4704161"/>
            <a:ext cx="1571347" cy="69245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A6A8F56F-A9DD-4FCD-99DE-62E1E39F7DEC}"/>
              </a:ext>
            </a:extLst>
          </p:cNvPr>
          <p:cNvSpPr/>
          <p:nvPr/>
        </p:nvSpPr>
        <p:spPr>
          <a:xfrm>
            <a:off x="6139640" y="4747932"/>
            <a:ext cx="1571347" cy="69245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1463950-D97C-4456-8851-386EC091CA17}"/>
              </a:ext>
            </a:extLst>
          </p:cNvPr>
          <p:cNvSpPr txBox="1"/>
          <p:nvPr/>
        </p:nvSpPr>
        <p:spPr>
          <a:xfrm>
            <a:off x="6592401" y="4909495"/>
            <a:ext cx="1118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těžká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12F10E9-959B-43A1-A549-E3F42391B99A}"/>
              </a:ext>
            </a:extLst>
          </p:cNvPr>
          <p:cNvSpPr txBox="1"/>
          <p:nvPr/>
        </p:nvSpPr>
        <p:spPr>
          <a:xfrm>
            <a:off x="4170576" y="4859759"/>
            <a:ext cx="1509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namáhavá</a:t>
            </a:r>
          </a:p>
        </p:txBody>
      </p:sp>
      <p:sp>
        <p:nvSpPr>
          <p:cNvPr id="12" name="Pravá složená závorka 11">
            <a:extLst>
              <a:ext uri="{FF2B5EF4-FFF2-40B4-BE49-F238E27FC236}">
                <a16:creationId xmlns:a16="http://schemas.microsoft.com/office/drawing/2014/main" id="{7F98FAA6-ECF0-4EAF-B6B3-ECD01F307ABB}"/>
              </a:ext>
            </a:extLst>
          </p:cNvPr>
          <p:cNvSpPr/>
          <p:nvPr/>
        </p:nvSpPr>
        <p:spPr>
          <a:xfrm rot="16200000">
            <a:off x="5727641" y="3561661"/>
            <a:ext cx="344606" cy="18909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9F8C971-FD9C-4B3B-BA15-200417F84127}"/>
              </a:ext>
            </a:extLst>
          </p:cNvPr>
          <p:cNvCxnSpPr>
            <a:cxnSpLocks/>
          </p:cNvCxnSpPr>
          <p:nvPr/>
        </p:nvCxnSpPr>
        <p:spPr>
          <a:xfrm>
            <a:off x="5895503" y="3850439"/>
            <a:ext cx="0" cy="484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Kříž 15">
            <a:extLst>
              <a:ext uri="{FF2B5EF4-FFF2-40B4-BE49-F238E27FC236}">
                <a16:creationId xmlns:a16="http://schemas.microsoft.com/office/drawing/2014/main" id="{0EBEFC4B-973D-41F3-A0DA-6EF55D1B5385}"/>
              </a:ext>
            </a:extLst>
          </p:cNvPr>
          <p:cNvSpPr/>
          <p:nvPr/>
        </p:nvSpPr>
        <p:spPr>
          <a:xfrm>
            <a:off x="5679779" y="4990154"/>
            <a:ext cx="347112" cy="344607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3524980-B7A9-481F-9A59-C96E769E6CE8}"/>
              </a:ext>
            </a:extLst>
          </p:cNvPr>
          <p:cNvSpPr txBox="1"/>
          <p:nvPr/>
        </p:nvSpPr>
        <p:spPr>
          <a:xfrm>
            <a:off x="8174558" y="3117735"/>
            <a:ext cx="3559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Mezi členy přívlastku můžeme dát spojovací výraz.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5EA99434-50CD-450A-B658-20298F4C6B12}"/>
              </a:ext>
            </a:extLst>
          </p:cNvPr>
          <p:cNvSpPr txBox="1"/>
          <p:nvPr/>
        </p:nvSpPr>
        <p:spPr>
          <a:xfrm>
            <a:off x="8150170" y="3795129"/>
            <a:ext cx="4197704" cy="952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Členy se oddělují čárkou (pokud nejsou spojeny spojkami </a:t>
            </a:r>
            <a:r>
              <a:rPr lang="cs-CZ" i="1" dirty="0">
                <a:solidFill>
                  <a:srgbClr val="FF0000"/>
                </a:solidFill>
              </a:rPr>
              <a:t>a, i, ani, nebo či</a:t>
            </a:r>
            <a:r>
              <a:rPr lang="cs-CZ" dirty="0">
                <a:solidFill>
                  <a:srgbClr val="FF0000"/>
                </a:solidFill>
              </a:rPr>
              <a:t> v poměru slučovacím).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76FA4C0E-B70C-47CC-AA5C-43E0450C5AB8}"/>
              </a:ext>
            </a:extLst>
          </p:cNvPr>
          <p:cNvSpPr txBox="1"/>
          <p:nvPr/>
        </p:nvSpPr>
        <p:spPr>
          <a:xfrm>
            <a:off x="8121658" y="4794059"/>
            <a:ext cx="3559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Přívlastky můžeme libovolně přehazovat.</a:t>
            </a:r>
          </a:p>
        </p:txBody>
      </p:sp>
    </p:spTree>
    <p:extLst>
      <p:ext uri="{BB962C8B-B14F-4D97-AF65-F5344CB8AC3E}">
        <p14:creationId xmlns:p14="http://schemas.microsoft.com/office/powerpoint/2010/main" val="210462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ál 13">
            <a:extLst>
              <a:ext uri="{FF2B5EF4-FFF2-40B4-BE49-F238E27FC236}">
                <a16:creationId xmlns:a16="http://schemas.microsoft.com/office/drawing/2014/main" id="{D594B574-222D-4764-94AB-A8E11388B783}"/>
              </a:ext>
            </a:extLst>
          </p:cNvPr>
          <p:cNvSpPr/>
          <p:nvPr/>
        </p:nvSpPr>
        <p:spPr>
          <a:xfrm>
            <a:off x="3391271" y="4809790"/>
            <a:ext cx="1571347" cy="69245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85684BA-8ADA-4D09-BD74-DA4720CA5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příklad PK </a:t>
            </a:r>
            <a:r>
              <a:rPr lang="cs-CZ" dirty="0" err="1"/>
              <a:t>Něk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BEAA67-3850-4539-8DC8-7B2D36997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Roztomilá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dirty="0"/>
              <a:t> ochočená veverka.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DB2A70FE-70BA-4F0E-92D0-3D2AB63DC7C2}"/>
              </a:ext>
            </a:extLst>
          </p:cNvPr>
          <p:cNvSpPr/>
          <p:nvPr/>
        </p:nvSpPr>
        <p:spPr>
          <a:xfrm>
            <a:off x="4465469" y="3177052"/>
            <a:ext cx="1775534" cy="779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DE6073A-6989-4F73-85C7-A93F744673CD}"/>
              </a:ext>
            </a:extLst>
          </p:cNvPr>
          <p:cNvSpPr txBox="1"/>
          <p:nvPr/>
        </p:nvSpPr>
        <p:spPr>
          <a:xfrm>
            <a:off x="4962618" y="3381894"/>
            <a:ext cx="1145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veverka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DB7B807-69E2-45A9-8910-756E6E0CD185}"/>
              </a:ext>
            </a:extLst>
          </p:cNvPr>
          <p:cNvSpPr/>
          <p:nvPr/>
        </p:nvSpPr>
        <p:spPr>
          <a:xfrm>
            <a:off x="5535228" y="4853561"/>
            <a:ext cx="1571347" cy="69245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1B82097-2507-4842-A639-6C3D89F47492}"/>
              </a:ext>
            </a:extLst>
          </p:cNvPr>
          <p:cNvSpPr txBox="1"/>
          <p:nvPr/>
        </p:nvSpPr>
        <p:spPr>
          <a:xfrm>
            <a:off x="5770485" y="5015124"/>
            <a:ext cx="1336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ochočená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2785FFD-0709-4361-9349-56A993A5B11C}"/>
              </a:ext>
            </a:extLst>
          </p:cNvPr>
          <p:cNvSpPr txBox="1"/>
          <p:nvPr/>
        </p:nvSpPr>
        <p:spPr>
          <a:xfrm>
            <a:off x="3566164" y="4965388"/>
            <a:ext cx="1509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roztomilá</a:t>
            </a:r>
          </a:p>
        </p:txBody>
      </p:sp>
      <p:sp>
        <p:nvSpPr>
          <p:cNvPr id="9" name="Pravá složená závorka 8">
            <a:extLst>
              <a:ext uri="{FF2B5EF4-FFF2-40B4-BE49-F238E27FC236}">
                <a16:creationId xmlns:a16="http://schemas.microsoft.com/office/drawing/2014/main" id="{402D8794-E6A6-4EC6-B571-238EC236F847}"/>
              </a:ext>
            </a:extLst>
          </p:cNvPr>
          <p:cNvSpPr/>
          <p:nvPr/>
        </p:nvSpPr>
        <p:spPr>
          <a:xfrm rot="16200000">
            <a:off x="5123229" y="3667290"/>
            <a:ext cx="344606" cy="18909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CBC66DAB-C699-447A-BCD0-4F32A0AB6EED}"/>
              </a:ext>
            </a:extLst>
          </p:cNvPr>
          <p:cNvCxnSpPr>
            <a:cxnSpLocks/>
          </p:cNvCxnSpPr>
          <p:nvPr/>
        </p:nvCxnSpPr>
        <p:spPr>
          <a:xfrm>
            <a:off x="5291091" y="3956068"/>
            <a:ext cx="0" cy="484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Kříž 10">
            <a:extLst>
              <a:ext uri="{FF2B5EF4-FFF2-40B4-BE49-F238E27FC236}">
                <a16:creationId xmlns:a16="http://schemas.microsoft.com/office/drawing/2014/main" id="{AF184F66-4358-4520-B2D3-7D0886BB84ED}"/>
              </a:ext>
            </a:extLst>
          </p:cNvPr>
          <p:cNvSpPr/>
          <p:nvPr/>
        </p:nvSpPr>
        <p:spPr>
          <a:xfrm>
            <a:off x="5075367" y="5095783"/>
            <a:ext cx="347112" cy="344607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598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56EBD68-3A69-43CC-9FC3-C2DCEFCDA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cs-CZ" sz="4600"/>
              <a:t>Cvičení: Rozlište přívlastky, doplňte čárky.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119E5B7-DB25-471E-9073-D76A5BF55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2336" y="643467"/>
            <a:ext cx="5926496" cy="5571066"/>
          </a:xfrm>
        </p:spPr>
        <p:txBody>
          <a:bodyPr anchor="ctr">
            <a:normAutofit/>
          </a:bodyPr>
          <a:lstStyle/>
          <a:p>
            <a:pPr marL="514350" indent="-514350">
              <a:lnSpc>
                <a:spcPct val="91000"/>
              </a:lnSpc>
              <a:buFont typeface="+mj-lt"/>
              <a:buAutoNum type="arabicPeriod"/>
            </a:pPr>
            <a:r>
              <a:rPr lang="cs-CZ" dirty="0"/>
              <a:t>Kosmova kronika se podrobně věnuje dějinám českého raného středověku.</a:t>
            </a:r>
          </a:p>
          <a:p>
            <a:pPr marL="514350" indent="-514350">
              <a:lnSpc>
                <a:spcPct val="91000"/>
              </a:lnSpc>
              <a:buFont typeface="+mj-lt"/>
              <a:buAutoNum type="arabicPeriod"/>
            </a:pPr>
            <a:r>
              <a:rPr lang="cs-CZ" dirty="0"/>
              <a:t>Směřovali jsme ke krásnému hlubokému sluncem ozářenému lesu.</a:t>
            </a:r>
          </a:p>
          <a:p>
            <a:pPr marL="514350" indent="-514350">
              <a:lnSpc>
                <a:spcPct val="91000"/>
              </a:lnSpc>
              <a:buFont typeface="+mj-lt"/>
              <a:buAutoNum type="arabicPeriod"/>
            </a:pPr>
            <a:r>
              <a:rPr lang="cs-CZ" dirty="0"/>
              <a:t>Ostrov je malý ale často navštěvovaný turisty.</a:t>
            </a:r>
          </a:p>
          <a:p>
            <a:pPr marL="514350" indent="-514350">
              <a:lnSpc>
                <a:spcPct val="91000"/>
              </a:lnSpc>
              <a:buFont typeface="+mj-lt"/>
              <a:buAutoNum type="arabicPeriod"/>
            </a:pPr>
            <a:r>
              <a:rPr lang="cs-CZ" dirty="0"/>
              <a:t>Za sychravého nedělního odpoledne se nikomu nechtělo jít ven.</a:t>
            </a:r>
          </a:p>
          <a:p>
            <a:pPr marL="514350" indent="-514350">
              <a:lnSpc>
                <a:spcPct val="91000"/>
              </a:lnSpc>
              <a:buFont typeface="+mj-lt"/>
              <a:buAutoNum type="arabicPeriod"/>
            </a:pPr>
            <a:r>
              <a:rPr lang="cs-CZ" dirty="0"/>
              <a:t>Mohutný velkolepý hrad se hrdě tyčil nad údolím.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3FC4527-1296-4225-9571-5D58F40DF01A}"/>
              </a:ext>
            </a:extLst>
          </p:cNvPr>
          <p:cNvSpPr txBox="1"/>
          <p:nvPr/>
        </p:nvSpPr>
        <p:spPr>
          <a:xfrm>
            <a:off x="7869368" y="1456101"/>
            <a:ext cx="2619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českého raného - PR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B2175B9-FC26-4705-B51E-F8F21EA755A5}"/>
              </a:ext>
            </a:extLst>
          </p:cNvPr>
          <p:cNvSpPr txBox="1"/>
          <p:nvPr/>
        </p:nvSpPr>
        <p:spPr>
          <a:xfrm>
            <a:off x="6733024" y="2638067"/>
            <a:ext cx="4772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krásnému, hlubokému, </a:t>
            </a:r>
            <a:r>
              <a:rPr lang="cs-CZ">
                <a:solidFill>
                  <a:srgbClr val="FF0000"/>
                </a:solidFill>
              </a:rPr>
              <a:t>sluncem ozářenému- </a:t>
            </a:r>
            <a:r>
              <a:rPr lang="cs-CZ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A66695C-ECDD-4057-80D1-CE4EFCAE3846}"/>
              </a:ext>
            </a:extLst>
          </p:cNvPr>
          <p:cNvSpPr txBox="1"/>
          <p:nvPr/>
        </p:nvSpPr>
        <p:spPr>
          <a:xfrm>
            <a:off x="8832550" y="3635367"/>
            <a:ext cx="3359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malý, ale často navštěvovaný - N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7CE623D-EAA6-4565-A8EE-54F5D3935D65}"/>
              </a:ext>
            </a:extLst>
          </p:cNvPr>
          <p:cNvSpPr txBox="1"/>
          <p:nvPr/>
        </p:nvSpPr>
        <p:spPr>
          <a:xfrm>
            <a:off x="6585859" y="4817333"/>
            <a:ext cx="3359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sychravého nedělního - PR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1C2AC8F-162C-4B4F-804F-7A450C157045}"/>
              </a:ext>
            </a:extLst>
          </p:cNvPr>
          <p:cNvSpPr txBox="1"/>
          <p:nvPr/>
        </p:nvSpPr>
        <p:spPr>
          <a:xfrm>
            <a:off x="8430103" y="5725857"/>
            <a:ext cx="3359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Mohutný, velkolepý - N</a:t>
            </a:r>
          </a:p>
        </p:txBody>
      </p:sp>
    </p:spTree>
    <p:extLst>
      <p:ext uri="{BB962C8B-B14F-4D97-AF65-F5344CB8AC3E}">
        <p14:creationId xmlns:p14="http://schemas.microsoft.com/office/powerpoint/2010/main" val="214341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A067761-3952-4C0E-91C0-D8D499F0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cs-CZ" sz="4600"/>
              <a:t>Rozlište přívlastky.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E17E05-B396-4BCF-A6A9-9D8EBBF76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2336" y="643467"/>
            <a:ext cx="5926496" cy="5571066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cs-CZ" dirty="0"/>
              <a:t>Žhavicí vlákno v žárovce je velmi tenký kovový drátek.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Je to sice mladá a nezkušená avšak velmi nadějná atletka.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Český Krumlov je památka evropského ba celosvětového významu.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Máte malý nebo velký byt?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Vysoká masivní kamenná zeď oddělovala zámek od vesnice.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9A2302A-FD00-40CD-B4A5-65F12120F06C}"/>
              </a:ext>
            </a:extLst>
          </p:cNvPr>
          <p:cNvSpPr txBox="1"/>
          <p:nvPr/>
        </p:nvSpPr>
        <p:spPr>
          <a:xfrm>
            <a:off x="8989404" y="1407071"/>
            <a:ext cx="1893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tenký kovový - PR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7E252CC-F50C-431E-A919-AB9DE405BD90}"/>
              </a:ext>
            </a:extLst>
          </p:cNvPr>
          <p:cNvSpPr txBox="1"/>
          <p:nvPr/>
        </p:nvSpPr>
        <p:spPr>
          <a:xfrm>
            <a:off x="10123427" y="2096704"/>
            <a:ext cx="2210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mladá a nezkušená, avšak nadějná - N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3C4DDEB-B0C8-449A-B0E6-CDEA15A4D1E3}"/>
              </a:ext>
            </a:extLst>
          </p:cNvPr>
          <p:cNvSpPr txBox="1"/>
          <p:nvPr/>
        </p:nvSpPr>
        <p:spPr>
          <a:xfrm>
            <a:off x="7468433" y="3810802"/>
            <a:ext cx="3557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evropského, ba celosvětového - N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51415D7-AC5A-438A-A9EA-11AB83853162}"/>
              </a:ext>
            </a:extLst>
          </p:cNvPr>
          <p:cNvSpPr txBox="1"/>
          <p:nvPr/>
        </p:nvSpPr>
        <p:spPr>
          <a:xfrm>
            <a:off x="9881225" y="4408102"/>
            <a:ext cx="2790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malý, nebo velký - N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CEDC0D3-E6FB-4FE3-8D21-FFBFE8050B23}"/>
              </a:ext>
            </a:extLst>
          </p:cNvPr>
          <p:cNvSpPr txBox="1"/>
          <p:nvPr/>
        </p:nvSpPr>
        <p:spPr>
          <a:xfrm>
            <a:off x="10282231" y="5247901"/>
            <a:ext cx="1893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vysoká, masivní kamenná – PN + PR</a:t>
            </a:r>
          </a:p>
        </p:txBody>
      </p:sp>
    </p:spTree>
    <p:extLst>
      <p:ext uri="{BB962C8B-B14F-4D97-AF65-F5344CB8AC3E}">
        <p14:creationId xmlns:p14="http://schemas.microsoft.com/office/powerpoint/2010/main" val="319930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382028"/>
      </a:dk2>
      <a:lt2>
        <a:srgbClr val="E2E3E8"/>
      </a:lt2>
      <a:accent1>
        <a:srgbClr val="AFA21F"/>
      </a:accent1>
      <a:accent2>
        <a:srgbClr val="D57417"/>
      </a:accent2>
      <a:accent3>
        <a:srgbClr val="E73629"/>
      </a:accent3>
      <a:accent4>
        <a:srgbClr val="D51759"/>
      </a:accent4>
      <a:accent5>
        <a:srgbClr val="E729BA"/>
      </a:accent5>
      <a:accent6>
        <a:srgbClr val="B317D5"/>
      </a:accent6>
      <a:hlink>
        <a:srgbClr val="BF3F8B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576</Words>
  <Application>Microsoft Office PowerPoint</Application>
  <PresentationFormat>Širokoúhlá obrazovka</PresentationFormat>
  <Paragraphs>105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Franklin Gothic Demi Cond</vt:lpstr>
      <vt:lpstr>Franklin Gothic Medium</vt:lpstr>
      <vt:lpstr>Wingdings</vt:lpstr>
      <vt:lpstr>JuxtaposeVTI</vt:lpstr>
      <vt:lpstr>Přívlastek postupně rozvíjející a několikanásobný</vt:lpstr>
      <vt:lpstr>Anotace</vt:lpstr>
      <vt:lpstr>Přívlastek postupně rozvíjející</vt:lpstr>
      <vt:lpstr>PK postupně rozvíjející</vt:lpstr>
      <vt:lpstr>Další příklad PK PR</vt:lpstr>
      <vt:lpstr>Přívlastek několikanásobný</vt:lpstr>
      <vt:lpstr>Další příklad PK Něk.</vt:lpstr>
      <vt:lpstr>Cvičení: Rozlište přívlastky, doplňte čárky.</vt:lpstr>
      <vt:lpstr>Rozlište přívlastky.</vt:lpstr>
      <vt:lpstr>Rozlište přívlastky.</vt:lpstr>
      <vt:lpstr>Zápis do školního sešitu</vt:lpstr>
      <vt:lpstr>Přívlastek postupně rozvíjející</vt:lpstr>
      <vt:lpstr>Přívlastek několikanásobný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Přívlastek postupně rozvíjející a několikanásobný</dc:title>
  <dc:creator>Monika Schejbalová</dc:creator>
  <cp:lastModifiedBy>Monika Schejbalová</cp:lastModifiedBy>
  <cp:revision>10</cp:revision>
  <dcterms:created xsi:type="dcterms:W3CDTF">2021-03-27T12:14:07Z</dcterms:created>
  <dcterms:modified xsi:type="dcterms:W3CDTF">2021-03-29T07:00:47Z</dcterms:modified>
</cp:coreProperties>
</file>